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7" r:id="rId9"/>
    <p:sldMasterId id="2147483669" r:id="rId10"/>
    <p:sldMasterId id="2147483671" r:id="rId11"/>
    <p:sldMasterId id="2147483673" r:id="rId12"/>
    <p:sldMasterId id="2147483677" r:id="rId13"/>
    <p:sldMasterId id="2147483681" r:id="rId14"/>
    <p:sldMasterId id="2147483695" r:id="rId15"/>
    <p:sldMasterId id="2147483697" r:id="rId16"/>
  </p:sldMasterIdLst>
  <p:notesMasterIdLst>
    <p:notesMasterId r:id="rId53"/>
  </p:notesMasterIdLst>
  <p:sldIdLst>
    <p:sldId id="310" r:id="rId17"/>
    <p:sldId id="396" r:id="rId18"/>
    <p:sldId id="397" r:id="rId19"/>
    <p:sldId id="312" r:id="rId20"/>
    <p:sldId id="368" r:id="rId21"/>
    <p:sldId id="335" r:id="rId22"/>
    <p:sldId id="333" r:id="rId23"/>
    <p:sldId id="369" r:id="rId24"/>
    <p:sldId id="372" r:id="rId25"/>
    <p:sldId id="373" r:id="rId26"/>
    <p:sldId id="382" r:id="rId27"/>
    <p:sldId id="381" r:id="rId28"/>
    <p:sldId id="316" r:id="rId29"/>
    <p:sldId id="375" r:id="rId30"/>
    <p:sldId id="388" r:id="rId31"/>
    <p:sldId id="391" r:id="rId32"/>
    <p:sldId id="392" r:id="rId33"/>
    <p:sldId id="323" r:id="rId34"/>
    <p:sldId id="378" r:id="rId35"/>
    <p:sldId id="324" r:id="rId36"/>
    <p:sldId id="394" r:id="rId37"/>
    <p:sldId id="379" r:id="rId38"/>
    <p:sldId id="321" r:id="rId39"/>
    <p:sldId id="380" r:id="rId40"/>
    <p:sldId id="264" r:id="rId41"/>
    <p:sldId id="355" r:id="rId42"/>
    <p:sldId id="383" r:id="rId43"/>
    <p:sldId id="384" r:id="rId44"/>
    <p:sldId id="359" r:id="rId45"/>
    <p:sldId id="361" r:id="rId46"/>
    <p:sldId id="354" r:id="rId47"/>
    <p:sldId id="276" r:id="rId48"/>
    <p:sldId id="370" r:id="rId49"/>
    <p:sldId id="307" r:id="rId50"/>
    <p:sldId id="336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99FF"/>
    <a:srgbClr val="FF3399"/>
    <a:srgbClr val="FFFF99"/>
    <a:srgbClr val="FFFF66"/>
    <a:srgbClr val="418341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D774A-25DF-4055-A733-51F39A6BFB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7A1B3-AE15-4E2A-B175-46894C3DE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1DDC8-6208-4B19-B238-DBB8F78A1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564FC-C36C-4852-BC31-723A1C92E5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029AD-97C8-47D0-930A-EF85CF4A26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755B-E2A7-4810-9F6C-66DED3767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375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57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757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375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57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375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5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58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3758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5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5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759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75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FF65F7-0EC1-4BCE-A8ED-DF03600D9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759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FA6A-54EB-4786-A3AC-369006E0A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E81F6-811F-4FB7-BCC4-B04C9492B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09889-F515-425D-8CCD-4CECB8E19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1EE6-2EC5-459F-9DD6-8DA2508B9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4944B-9725-4FDA-8954-62BDA0356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15E33-9A07-41E4-8BEE-CAD59F633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9DC6-4C16-4E13-8503-6748D9172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84ED-5CDF-4CA7-9846-2C799B448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0FD17-1D3A-4B0B-BE4C-C3DE709D7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1227E-00A5-4BD0-80BF-9E74B41E8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5243-24D4-4D96-B8A7-6B4ACD53D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406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5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7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67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7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406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068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F76313-4A2C-4A62-86A9-1E3D650E0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D297B-CADE-4A4C-835A-1BBFC5CAE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949E-351F-4446-8C06-D9D12119D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ABA6-1CA1-46C2-8DB1-8C2B42C2E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0D2A-39CB-4F43-8B77-2497D5CE3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E764-3C5A-496C-A60B-CA193A1A5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145B99-46F6-44EC-B299-A0F2D9243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360BB-5408-4F1B-A8FF-6CA2FC228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19B8-DB1B-4829-BE01-623BA0D83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BC54B-8C25-43F3-B8FA-236CADE70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ED739-66A7-4323-B1DE-8B579EF02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CEAC6-6E5E-4157-A7A9-C2DF478BB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2BC57B-C4A9-4DC2-9169-C69ECBBEF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4371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437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371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4371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4372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4372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72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2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437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4372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2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4372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2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4373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3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4373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3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4373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3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3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4374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4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4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4374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4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4374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4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4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4374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5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4375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5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4375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5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4375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5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4376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6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6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4376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6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4376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6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6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4377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7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4377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7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7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4377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7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7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4377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8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8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4378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8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8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4378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8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378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78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37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4379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9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9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4379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9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4379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79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79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4379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0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0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4380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0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0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4380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0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4380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0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4381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1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1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4381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1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4381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1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81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4382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2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4382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382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4382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2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2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2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2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2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3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83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83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4383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3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3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3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3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3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3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4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38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38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384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385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4385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DD78C4-44BA-4165-867A-3270CD220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84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3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E5182-14BF-47B3-8849-8623A920B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2877-98D5-430A-9091-F2C688712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BA7F6-EBA8-44FC-9FBB-21051BFA2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D92B28-6418-4F73-B538-62B08EDA40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9916-44A2-4F50-96C1-968E50EB8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66BEF-2EE8-476C-8C1E-28AAE69D8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4DA90-5821-40B2-A629-03EA4E6E7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186F1-3505-401E-A51F-52E023FDE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AEAC8-70F1-4AB0-B751-7B60CA8FC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7B12E-EDB6-4DBE-91FE-625089862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7CA2-E163-4EA3-AF2C-5786E3AA2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883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883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4883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88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88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488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88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488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67FD08-AE01-4AA2-916E-4DD0848D84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88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DE799-BA88-493E-80D0-42D08183FC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EDFA71-8119-4D2D-9526-A744C85F44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2682-BA6A-4156-A4DE-29BFA2CCB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7F64B-0D3E-4DA1-BEC2-C7547EF425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669B02-66A2-4D4F-9B7C-B9B436281A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E7A7E9-FA63-4C68-A305-03A7A46B84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7A6E1-8715-41BC-B052-DB18315B07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1FC37-7FD2-4752-A8DD-1883FDD67B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27FB7E-D57D-4B8C-9E22-D0B5071F1E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980DB-E88B-4608-957E-5DD8F84DD0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DFFBE-7AC1-4983-AFEE-4DC9FCEA6B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39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E40CDC-4E20-4FF8-ABB0-67C8BC005A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B199-D661-4369-B0D3-101284502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A095-0FDE-4D8D-A2ED-E56B20E09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BEAD-166C-4EA2-9ABE-AE76EE5BE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3225A-6A02-49F2-8EBC-D237B4C67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ECF7-D44C-4AA3-9A20-1D02CA832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70866-5DCF-401F-9046-6680AE7E4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A2B47-6F31-447B-BE96-672942EFE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63743-B0EE-46EE-9D57-1128B565D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78E9-E633-4D77-A882-6F8384B35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6F7C2-7405-4F89-AC09-9308426CA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96CA-47B4-4A63-9383-B2F24D35A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362257-B930-482B-A3D4-E6D5DB3BCA6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8365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836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6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F3051-AA2D-4ED0-BC18-E0CB2EB32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8BBE-C237-4872-B163-62F2A53128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518B-2928-46FF-B571-AF1359E1B8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E2A16-07AF-4149-9816-F630A8B4C8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CCA2-F7E1-44C6-A8D0-BF599DA207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5939E-222A-4DD0-B364-65736BA54E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7E29-636B-4583-8351-2C52D91448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2EAD-4507-4E11-A3A8-D5109F8DBE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1E42C-2379-4BFB-8213-118CB95069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8CC6A-C506-4346-BFD8-D6F76394E1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99D12-6A8C-41DD-9B19-6A0682F382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100B-3221-4A62-A009-903BF3175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86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867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2867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867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67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867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4765BCB-B4F0-4A78-A402-675719E997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7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FD6AE-8EDA-497B-9E30-3D9153826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96DF-A008-4BE9-8354-D515F11D3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1F552-8171-4F2D-B1F8-68C3636C8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D547F-256D-47C9-A8DE-838BD8D45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5832-1B15-4AEC-9C75-FA67B2233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079-D36D-4DAF-90D2-7A3A90BF1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EB066-1914-4463-AC09-119A039B4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6316-185D-417B-A0F7-79A559519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B3F6D-68F1-485C-8DEA-2945F2056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0F51-B46C-4D00-89AC-F3CD2CAD1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5F06-0A53-4499-AD0B-61E9D0E65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14F3B-9638-46E3-8469-D0902B79F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9323-A8C9-4BEA-9C6C-769BEA599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B886-5C95-4754-9841-DAD9C2BE9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9837-2478-4C70-BE9E-DDAADEFEC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F50A-0EB0-4A89-AD8B-E5AC5157A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86111-F841-42F9-A445-EED947BAF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53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53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53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853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2CA587-7BD6-45D1-A4F4-7A06BB8E4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4D94-46CC-4CC7-84AC-400C17F016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FA750-7574-4274-8619-DF261B2F2F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B609CD-0DC3-46E7-87ED-97090FD62C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14F8E-7901-47A2-83E6-458B10811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109BB-1407-40FB-97CC-361F84D6C2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E6A4F-269F-440E-8352-BA3348936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B448CE-D25D-4CA9-BDB8-AFBB25A58C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68684-EA14-4D7D-8860-3C89859AF2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E069E-3A5D-4A55-8551-83059DAB40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A5F7DF-FA91-4988-B4EE-CFFA375488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B43D3-CA78-45AC-8915-32BD38FED7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57A67F-3BF2-407C-BFF6-9FEA5610620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966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6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966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66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966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6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966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66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20E53-3667-4379-A181-3D4533A34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4F50C-6F7E-46DF-B513-AFBC198D5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29485-6D08-456D-85F9-46186DEC1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8AD7-6AF4-4EED-9F28-EAC8DFB25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8C5B-D234-440F-ACD9-1D1B15A28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A1FC-70D3-4126-9552-280CF29EE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5DE1-739F-4264-9CFD-63DD7A7F6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BD5B8-18BB-4DA3-A4C4-3FA54D8DE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75C68-B62C-4D19-9CF2-527F39387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3365-5110-41A7-BD09-5879373EA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998AA-3765-4746-A12E-EEC585F88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996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996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grpSp>
          <p:nvGrpSpPr>
            <p:cNvPr id="19968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9968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9968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9968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996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6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96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69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69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69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69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6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9969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69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9970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9970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0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1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2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2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2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2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2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72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997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997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19973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73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973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974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9974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05628D-7AD1-4544-A008-335D46AD7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E75EE-AD35-487C-9D40-F71069AA9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478E4-3DD5-4265-8176-2AF2C15A0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226F-2DC6-416F-BD42-106D10B2C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792BA-3987-4A00-B92F-05E103DDB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F248A-F86B-4B0D-B44E-683573FDC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9BA1-493B-4DCB-BED6-C1F0AF771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9BE1-0D18-4D19-9265-C09C5F774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9102E-8265-4B23-9C8F-60D511825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2FAE3-9C51-4252-A58F-282E608E4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FF26B-6611-4865-89E5-BEFB2BF35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1D528-EDE0-4B60-9AEF-4A262B1DD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21197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E24BEB-631E-4E7A-98F7-1A8A4F0859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8034-926F-4209-A766-9326E53FD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F2A81-A7D2-4ACE-BF05-C23E8F120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DCDE8-2937-4AAF-947C-975C077CD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C0A9-8455-411D-BCE1-A781CAF9E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F68-75B1-49F1-990D-ECA1D1D63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9188A-5F1A-4517-B5C9-A1593FF28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EC12-89DE-4302-97E2-E11EDEF39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3F4A-E530-4B70-9A7F-939D0F737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910B-B902-484D-B711-CD75D19A2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4B6FD-FAEB-4031-9083-2BF9EB564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17DE9-5F70-4B51-A379-13701114E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1504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504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45B4A9-53B5-4CBB-BC54-50431BF857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2F7F9-3C35-47AD-92E4-37005B891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304D7-5378-4CA6-B572-238113E6A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33A3-CD8C-4270-B5D8-429565A0D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D239-7BF1-4F75-8C04-0B1679E57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C3C7-8CAC-4F0F-A620-8C7EFA53C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A6610-294C-4E44-B49F-BF07B28A4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A2C98-25E8-4BFF-8AD3-07D69C08E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F1F9C-3362-4FAD-9B75-B820A3E25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F39E7-B02D-4CA4-9275-7B93D0516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06CC-85F8-4E06-9881-C8A9BF37E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D1CD-A959-47A2-872C-7109DBA3E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15AC8A-EB9F-4D6E-A563-31730558E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4925-1DC0-4230-8662-9426BA2A4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DB3DD4-4B69-440C-8EA4-9D7526864E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81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D3FC-BA17-42E8-B8E8-1B0344DBE0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7383-B698-47F6-9D58-980EE416AD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BA23-A709-4035-B00D-38CFBCC038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E4E9B-E0B6-4EDB-8945-77EF6954A8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6276-0120-4716-B312-2D6C72C8E5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1AAC7-4F9B-406E-8CBC-011EDA2923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4692-FB57-4797-AC0F-1246B1DDE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389E-C006-46E2-A910-2E55EC5E06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587E-C467-4026-B138-0E26081E5D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4424-C9D5-4877-B4F5-CEEC5590B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8484C-82E8-4A13-9FFD-A8CDE2CD4D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0B9A2A-091F-4621-9B73-616BD49473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42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2242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2242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42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2242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3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4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47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47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447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447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2447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D3AAB5-631C-4444-BC86-AB549F08E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37A610-A23C-4508-94B8-0C83A95879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C134F4-A3E3-4F0A-B040-CBEA0DE48A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5A5CC8-A41F-4946-B1CA-D1EADE65CC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FF513-BF81-4906-B83F-52EFE4AB7D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C67ACD-CD58-449E-90A0-6A685D0B0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370DA8-416B-4A4B-B7BB-4ABB329968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C38634-B19D-4C20-A4DC-8D14C73A6C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ANITHA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ECEA1A-9415-4891-9495-30E1BBF955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8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65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655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365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5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365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5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5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365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56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365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2365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8CEF143-31AD-4918-9284-154D128CE3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396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96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2396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7395827-D374-432E-A54C-30C4ABD5055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63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4269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26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6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269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269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69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269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26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6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270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270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270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270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70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27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0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27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27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1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27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1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27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2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27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2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7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2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7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2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7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3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7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3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7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3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7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4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7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4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7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4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7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5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7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5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5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5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6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6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7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77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7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7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7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7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7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7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7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8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7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8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7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7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9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7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9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7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79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7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80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8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28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0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82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28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8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8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28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2428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9B896C-ECF9-4ADD-9706-4AC131DFA44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2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8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8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8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8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8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D10AD5ED-FC4B-4878-AABD-3C4459F329B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4781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78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478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478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78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478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78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78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478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8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84BAAC-B043-4EA6-8E87-322BBDFF959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6A1C98C-9F21-4DA3-A071-044EA15ADFF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826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826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856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857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57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857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57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5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285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85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CE9A2D75-13FE-4CB0-A6F4-42D92864C3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B9B10AC-B062-4F4A-B43D-0BBEB9320B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DE25C-5947-47CC-96EF-ABA27EB403D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84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EBA5B30-48C6-4906-A03F-C9A2541998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55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5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955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6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956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956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6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6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956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56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956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6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956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956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6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956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56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986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986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986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grpSp>
          <p:nvGrpSpPr>
            <p:cNvPr id="19866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9866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9866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9866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986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6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86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6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7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7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7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9867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7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7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7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7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7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9868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9868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8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69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70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70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987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987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19871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871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71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871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ANITHA</a:t>
            </a:r>
          </a:p>
        </p:txBody>
      </p:sp>
      <p:sp>
        <p:nvSpPr>
          <p:cNvPr id="1987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C72E53D-0D30-4C2F-B2FD-85EAF1CF1D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1094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10948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2109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109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2109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62EF823-2E31-4572-83F2-953748D5B2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1401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40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40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ANITHA</a:t>
            </a:r>
          </a:p>
        </p:txBody>
      </p:sp>
      <p:sp>
        <p:nvSpPr>
          <p:cNvPr id="2140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C481CEC-60EB-4F4D-83C8-78BFBF64CD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4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8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/>
              <a:t>ANITHA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9A497DB-130D-42EE-A2A3-42BD42D70C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70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2323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3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3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3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3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4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5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26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6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6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7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8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9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0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1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2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3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4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5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6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7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8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39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0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1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2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3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44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45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2673DE8-7FFC-477D-831A-3C35514896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345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2345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ANITHA</a:t>
            </a:r>
          </a:p>
        </p:txBody>
      </p:sp>
      <p:sp>
        <p:nvSpPr>
          <p:cNvPr id="22345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45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93.xml"/><Relationship Id="rId1" Type="http://schemas.openxmlformats.org/officeDocument/2006/relationships/audio" Target="file:///\\FS50\VOL1\STUDENTS\ESCALANTES\sounds\funny%20blues.mi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8229600" cy="792162"/>
          </a:xfrm>
        </p:spPr>
        <p:txBody>
          <a:bodyPr/>
          <a:lstStyle/>
          <a:p>
            <a:r>
              <a:rPr lang="en-US" sz="5400" i="1" dirty="0">
                <a:latin typeface="Monotype Corsiva" pitchFamily="66" charset="0"/>
              </a:rPr>
              <a:t>Basic Nutrition</a:t>
            </a:r>
          </a:p>
        </p:txBody>
      </p:sp>
      <p:pic>
        <p:nvPicPr>
          <p:cNvPr id="62467" name="Picture 3" descr="me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99" t="13333"/>
          <a:stretch>
            <a:fillRect/>
          </a:stretch>
        </p:blipFill>
        <p:spPr>
          <a:xfrm>
            <a:off x="2743200" y="3200400"/>
            <a:ext cx="3733800" cy="2925763"/>
          </a:xfrm>
          <a:noFill/>
          <a:ln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62200"/>
            <a:ext cx="7477125" cy="762001"/>
          </a:xfrm>
        </p:spPr>
        <p:txBody>
          <a:bodyPr/>
          <a:lstStyle/>
          <a:p>
            <a:r>
              <a:rPr lang="en-US" b="1" dirty="0"/>
              <a:t>BASIC FIVE FOOD GROUP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7696200" cy="3429000"/>
          </a:xfrm>
        </p:spPr>
        <p:txBody>
          <a:bodyPr/>
          <a:lstStyle/>
          <a:p>
            <a:r>
              <a:rPr lang="en-US" dirty="0"/>
              <a:t>Depending upon the nutritive value.</a:t>
            </a:r>
          </a:p>
          <a:p>
            <a:r>
              <a:rPr lang="en-US" dirty="0" smtClean="0"/>
              <a:t>For </a:t>
            </a:r>
            <a:r>
              <a:rPr lang="en-US" dirty="0"/>
              <a:t>the convenience of planning meals.  </a:t>
            </a:r>
          </a:p>
          <a:p>
            <a:r>
              <a:rPr lang="en-US" dirty="0" smtClean="0"/>
              <a:t>Food </a:t>
            </a:r>
            <a:r>
              <a:rPr lang="en-US" dirty="0"/>
              <a:t>groups like ‘Basic Four’, ‘Basic Five’ or ‘Basic Seven’ </a:t>
            </a:r>
          </a:p>
          <a:p>
            <a:r>
              <a:rPr lang="en-US" dirty="0" smtClean="0"/>
              <a:t>The </a:t>
            </a:r>
            <a:r>
              <a:rPr lang="en-US" dirty="0"/>
              <a:t>nutrition expert group of Indian Council of Medical Research, India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563562"/>
          </a:xfrm>
        </p:spPr>
        <p:txBody>
          <a:bodyPr/>
          <a:lstStyle/>
          <a:p>
            <a:r>
              <a:rPr lang="en-US" sz="2600" b="1" dirty="0"/>
              <a:t>BASIC FIVE FOOD GROUP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762000" cy="1295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</a:t>
            </a: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/>
          </a:p>
          <a:p>
            <a:pPr marL="609600" indent="-609600">
              <a:lnSpc>
                <a:spcPct val="80000"/>
              </a:lnSpc>
            </a:pPr>
            <a:endParaRPr lang="en-US" sz="1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1400" b="1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</a:t>
            </a: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>
            <p:ph sz="half" idx="2"/>
          </p:nvPr>
        </p:nvGraphicFramePr>
        <p:xfrm>
          <a:off x="381000" y="3657600"/>
          <a:ext cx="8534400" cy="2514600"/>
        </p:xfrm>
        <a:graphic>
          <a:graphicData uri="http://schemas.openxmlformats.org/drawingml/2006/table">
            <a:tbl>
              <a:tblPr/>
              <a:tblGrid>
                <a:gridCol w="1112921"/>
                <a:gridCol w="3611479"/>
                <a:gridCol w="3810000"/>
              </a:tblGrid>
              <a:tr h="543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 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Cereal Grains and  Roots and Tubers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Primarily supply energy.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Pulses  and  legumes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Primarily supply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Milk and meat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Foodstuffs supply energy.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Fruits and vegetables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 sources of minerals and vitamins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Fats and sugar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Variety in taste and texture in the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286000"/>
            <a:ext cx="6553200" cy="83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Dietary Guidelines</a:t>
            </a:r>
          </a:p>
        </p:txBody>
      </p:sp>
      <p:pic>
        <p:nvPicPr>
          <p:cNvPr id="153604" name="Picture 4" descr="Vasantha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95600"/>
            <a:ext cx="3581400" cy="3352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ANITHA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276600" y="3505200"/>
            <a:ext cx="26082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Garamond" pitchFamily="18" charset="0"/>
              </a:rPr>
              <a:t>CEREALS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Cereal - Bread and Rice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6-11 servings a day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9154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b="1" dirty="0" smtClean="0"/>
              <a:t>Children </a:t>
            </a:r>
            <a:r>
              <a:rPr lang="en-US" b="1" dirty="0"/>
              <a:t>need at least 6 servings. </a:t>
            </a:r>
          </a:p>
          <a:p>
            <a:r>
              <a:rPr lang="en-US" b="1" dirty="0"/>
              <a:t>Teenagers and very active adults need 10 or 11 servings every day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What is a serving? A serving is one slice of bread; 1/2 cup cooked cereal or rice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590800"/>
            <a:ext cx="1704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pic>
        <p:nvPicPr>
          <p:cNvPr id="366594" name="Picture 2" descr="fresh produce of v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343400" cy="2492375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4114800" cy="914400"/>
          </a:xfrm>
        </p:spPr>
        <p:txBody>
          <a:bodyPr/>
          <a:lstStyle/>
          <a:p>
            <a:r>
              <a:rPr lang="en-US" sz="4000" b="1" dirty="0"/>
              <a:t>Fruits &amp; </a:t>
            </a:r>
            <a:br>
              <a:rPr lang="en-US" sz="4000" b="1" dirty="0"/>
            </a:br>
            <a:r>
              <a:rPr lang="en-US" sz="4000" b="1" dirty="0"/>
              <a:t>Vegetables</a:t>
            </a:r>
          </a:p>
        </p:txBody>
      </p:sp>
      <p:pic>
        <p:nvPicPr>
          <p:cNvPr id="366596" name="Picture 4" descr="fruits in sh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04800"/>
            <a:ext cx="2743200" cy="1824038"/>
          </a:xfrm>
          <a:noFill/>
          <a:ln/>
        </p:spPr>
      </p:pic>
      <p:pic>
        <p:nvPicPr>
          <p:cNvPr id="366597" name="Picture 5" descr="fruits for s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2667000"/>
            <a:ext cx="4343400" cy="2844800"/>
          </a:xfrm>
          <a:noFill/>
          <a:ln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0"/>
            <a:ext cx="60960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Fruits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2-4 servings a day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0"/>
            <a:ext cx="8763000" cy="2239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Eating fruit provides </a:t>
            </a:r>
            <a:r>
              <a:rPr lang="en-US" sz="2400" b="1" dirty="0">
                <a:hlinkClick r:id="" action="ppaction://noaction"/>
              </a:rPr>
              <a:t>health benefits</a:t>
            </a: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Likely </a:t>
            </a:r>
            <a:r>
              <a:rPr lang="en-US" sz="2400" b="1" dirty="0"/>
              <a:t>to have a reduced risk of some chronic diseases.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hlinkClick r:id="" action="ppaction://noaction"/>
              </a:rPr>
              <a:t>nutrients</a:t>
            </a:r>
            <a:r>
              <a:rPr lang="en-US" sz="2400" b="1" dirty="0" smtClean="0"/>
              <a:t> </a:t>
            </a:r>
            <a:r>
              <a:rPr lang="en-US" sz="2400" b="1" dirty="0"/>
              <a:t>vital for health and maintenance of your body.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They </a:t>
            </a:r>
            <a:r>
              <a:rPr lang="en-US" sz="2400" b="1" dirty="0"/>
              <a:t>are sweet, often eaten as a dessert, for breakfast, or as a refreshing snack.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chemeClr val="accent1"/>
                </a:solidFill>
              </a:rPr>
              <a:t>			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19400"/>
            <a:ext cx="2009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5638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Vegetables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3-5 servings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2057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Vegetable tips: </a:t>
            </a:r>
            <a:br>
              <a:rPr lang="en-US" sz="2400" b="1" dirty="0"/>
            </a:br>
            <a:r>
              <a:rPr lang="en-US" sz="2400" b="1" dirty="0" smtClean="0"/>
              <a:t>Eat </a:t>
            </a:r>
            <a:r>
              <a:rPr lang="en-US" sz="2400" b="1" dirty="0"/>
              <a:t>vegetables with meals and as snacks.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Depending </a:t>
            </a:r>
            <a:r>
              <a:rPr lang="en-US" sz="2400" b="1" dirty="0"/>
              <a:t>on their age, one can help in clean, peel, or cut.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Pick </a:t>
            </a:r>
            <a:r>
              <a:rPr lang="en-US" sz="2400" b="1" dirty="0"/>
              <a:t>a new vegetable to try while shopping.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Use </a:t>
            </a:r>
            <a:r>
              <a:rPr lang="en-US" sz="2400" b="1" dirty="0"/>
              <a:t>cut-up vegetables as part of afternoon snacks.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Serve </a:t>
            </a:r>
            <a:r>
              <a:rPr lang="en-US" sz="2400" b="1" dirty="0"/>
              <a:t>2 vegetables separately - than mixed vegetables.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			</a:t>
            </a: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146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0" grpId="0"/>
      <p:bldP spid="3706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ANITHA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76400" y="3657600"/>
            <a:ext cx="5791200" cy="609600"/>
          </a:xfrm>
        </p:spPr>
        <p:txBody>
          <a:bodyPr/>
          <a:lstStyle/>
          <a:p>
            <a:r>
              <a:rPr lang="en-US" sz="3400" b="1" dirty="0"/>
              <a:t>a. Milk &amp; Milk Products</a:t>
            </a:r>
            <a:br>
              <a:rPr lang="en-US" sz="3400" b="1" dirty="0"/>
            </a:br>
            <a:endParaRPr lang="en-US" sz="3400" b="1" dirty="0"/>
          </a:p>
        </p:txBody>
      </p:sp>
      <p:pic>
        <p:nvPicPr>
          <p:cNvPr id="90115" name="Picture 3" descr="skimmil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33600"/>
            <a:ext cx="1639888" cy="2185988"/>
          </a:xfrm>
          <a:noFill/>
          <a:ln/>
        </p:spPr>
      </p:pic>
      <p:pic>
        <p:nvPicPr>
          <p:cNvPr id="90116" name="Picture 4" descr="evaporated mil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343400"/>
            <a:ext cx="1714500" cy="2057400"/>
          </a:xfrm>
          <a:noFill/>
          <a:ln/>
        </p:spPr>
      </p:pic>
      <p:pic>
        <p:nvPicPr>
          <p:cNvPr id="90117" name="Picture 5" descr="sweetened condensed mil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4267200"/>
            <a:ext cx="3325813" cy="2187575"/>
          </a:xfrm>
          <a:noFill/>
          <a:ln/>
        </p:spPr>
      </p:pic>
      <p:pic>
        <p:nvPicPr>
          <p:cNvPr id="90118" name="Picture 6" descr="milkshak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419600"/>
            <a:ext cx="2762250" cy="1847850"/>
          </a:xfrm>
          <a:noFill/>
          <a:ln/>
        </p:spPr>
      </p:pic>
      <p:pic>
        <p:nvPicPr>
          <p:cNvPr id="90119" name="Picture 7" descr="ton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05000"/>
            <a:ext cx="3067050" cy="1905000"/>
          </a:xfrm>
          <a:prstGeom prst="rect">
            <a:avLst/>
          </a:prstGeom>
          <a:noFill/>
        </p:spPr>
      </p:pic>
      <p:pic>
        <p:nvPicPr>
          <p:cNvPr id="90120" name="Picture 8" descr="sherbet-w-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438400"/>
            <a:ext cx="2590800" cy="20574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00400"/>
            <a:ext cx="6324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Milk, Yogurt, and Cheese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2-4 servings a day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86200"/>
            <a:ext cx="8763000" cy="2239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Milk products provide protein, vitamins and minerals.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Milk, yogurt and cheese are the best sources of calcium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Contains saturated fat and cholesterol.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They have more fat and calories.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		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971800"/>
            <a:ext cx="18145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ANITHA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8229600" cy="792162"/>
          </a:xfrm>
        </p:spPr>
        <p:txBody>
          <a:bodyPr/>
          <a:lstStyle/>
          <a:p>
            <a:r>
              <a:rPr lang="en-US" sz="5400" b="1" dirty="0" smtClean="0"/>
              <a:t>HEALTH</a:t>
            </a:r>
            <a:endParaRPr lang="en-US" sz="5400" i="1" dirty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cc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80141"/>
            <a:ext cx="1905000" cy="309206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3581400"/>
            <a:ext cx="784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              MENTAL               SOCIAL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1981200" y="4191000"/>
            <a:ext cx="12954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638800" y="4343400"/>
            <a:ext cx="1371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572000" y="4191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438400"/>
            <a:ext cx="1828800" cy="1676400"/>
          </a:xfrm>
        </p:spPr>
        <p:txBody>
          <a:bodyPr/>
          <a:lstStyle/>
          <a:p>
            <a:r>
              <a:rPr lang="en-US" sz="3600" b="1" dirty="0"/>
              <a:t>b. Meat </a:t>
            </a:r>
            <a:br>
              <a:rPr lang="en-US" sz="3600" b="1" dirty="0"/>
            </a:br>
            <a:r>
              <a:rPr lang="en-US" sz="3600" b="1" dirty="0"/>
              <a:t>&amp; Poultry</a:t>
            </a:r>
          </a:p>
        </p:txBody>
      </p:sp>
      <p:pic>
        <p:nvPicPr>
          <p:cNvPr id="91139" name="Picture 3" descr="lam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3124200"/>
            <a:ext cx="2424113" cy="1822450"/>
          </a:xfrm>
          <a:noFill/>
          <a:ln/>
        </p:spPr>
      </p:pic>
      <p:pic>
        <p:nvPicPr>
          <p:cNvPr id="91140" name="Picture 4" descr="HE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2286000"/>
            <a:ext cx="2062163" cy="1550988"/>
          </a:xfrm>
          <a:noFill/>
          <a:ln/>
        </p:spPr>
      </p:pic>
      <p:pic>
        <p:nvPicPr>
          <p:cNvPr id="91141" name="Picture 5" descr="CAPON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2209800"/>
            <a:ext cx="1201738" cy="1606550"/>
          </a:xfrm>
          <a:noFill/>
          <a:ln/>
        </p:spPr>
      </p:pic>
      <p:pic>
        <p:nvPicPr>
          <p:cNvPr id="91142" name="Picture 6" descr="CAPONS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4953000"/>
            <a:ext cx="1395413" cy="1535113"/>
          </a:xfrm>
          <a:noFill/>
          <a:ln/>
        </p:spPr>
      </p:pic>
      <p:pic>
        <p:nvPicPr>
          <p:cNvPr id="91143" name="Picture 7" descr="494973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029200"/>
            <a:ext cx="1752600" cy="1617785"/>
          </a:xfrm>
          <a:prstGeom prst="rect">
            <a:avLst/>
          </a:prstGeom>
          <a:noFill/>
        </p:spPr>
      </p:pic>
      <p:pic>
        <p:nvPicPr>
          <p:cNvPr id="91144" name="Picture 8" descr="C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733800"/>
            <a:ext cx="3733800" cy="2673350"/>
          </a:xfrm>
          <a:prstGeom prst="rect">
            <a:avLst/>
          </a:prstGeom>
          <a:noFill/>
        </p:spPr>
      </p:pic>
      <p:pic>
        <p:nvPicPr>
          <p:cNvPr id="91145" name="Picture 9" descr="493990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105400"/>
            <a:ext cx="1066800" cy="10668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895600"/>
            <a:ext cx="2590800" cy="1143000"/>
          </a:xfrm>
        </p:spPr>
        <p:txBody>
          <a:bodyPr/>
          <a:lstStyle/>
          <a:p>
            <a:r>
              <a:rPr lang="en-US" sz="4000" b="1" dirty="0"/>
              <a:t>Pulses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&amp; </a:t>
            </a:r>
            <a:br>
              <a:rPr lang="en-US" sz="4000" b="1" dirty="0" smtClean="0"/>
            </a:br>
            <a:r>
              <a:rPr lang="en-US" sz="4000" b="1" dirty="0" smtClean="0"/>
              <a:t>Legumes</a:t>
            </a:r>
            <a:endParaRPr lang="en-US" sz="4000" b="1" dirty="0"/>
          </a:p>
        </p:txBody>
      </p:sp>
      <p:pic>
        <p:nvPicPr>
          <p:cNvPr id="372739" name="Picture 3" descr="plus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90800"/>
            <a:ext cx="3124200" cy="3505200"/>
          </a:xfrm>
          <a:noFill/>
          <a:ln/>
        </p:spPr>
      </p:pic>
      <p:pic>
        <p:nvPicPr>
          <p:cNvPr id="372740" name="Picture 4" descr="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624947"/>
            <a:ext cx="3124200" cy="3501216"/>
          </a:xfrm>
          <a:noFill/>
          <a:ln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362200"/>
            <a:ext cx="6934200" cy="16002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Meat, Poultry, Fish, Dry Beans, Eggs, and Nuts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2-3 servings a day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88392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Important sources of protein, iron, zinc, and B vitamins.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This </a:t>
            </a:r>
            <a:r>
              <a:rPr lang="en-US" sz="2400" b="1" dirty="0"/>
              <a:t>group includes plant foods and animal foods.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Some </a:t>
            </a:r>
            <a:r>
              <a:rPr lang="en-US" sz="2400" b="1" dirty="0"/>
              <a:t>meats and meat products are high in fat.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Trim </a:t>
            </a:r>
            <a:r>
              <a:rPr lang="en-US" sz="2400" b="1" dirty="0"/>
              <a:t>fat from meat before cooking and eating.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You </a:t>
            </a:r>
            <a:r>
              <a:rPr lang="en-US" sz="2400" b="1" dirty="0"/>
              <a:t>can take the skin off.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			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17526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ANITHA</a:t>
            </a:r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2209800"/>
            <a:ext cx="2133600" cy="1981200"/>
          </a:xfrm>
        </p:spPr>
        <p:txBody>
          <a:bodyPr/>
          <a:lstStyle/>
          <a:p>
            <a:r>
              <a:rPr lang="en-US" b="1" dirty="0"/>
              <a:t>Fats 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Sugars</a:t>
            </a:r>
          </a:p>
        </p:txBody>
      </p:sp>
      <p:pic>
        <p:nvPicPr>
          <p:cNvPr id="78852" name="Picture 4" descr="but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5882" b="8342"/>
          <a:stretch>
            <a:fillRect/>
          </a:stretch>
        </p:blipFill>
        <p:spPr>
          <a:xfrm>
            <a:off x="5864225" y="4267200"/>
            <a:ext cx="3279775" cy="1998663"/>
          </a:xfrm>
          <a:noFill/>
          <a:ln/>
        </p:spPr>
      </p:pic>
      <p:pic>
        <p:nvPicPr>
          <p:cNvPr id="78855" name="Picture 7" descr="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191000"/>
            <a:ext cx="2476500" cy="1803400"/>
          </a:xfrm>
          <a:noFill/>
          <a:ln/>
        </p:spPr>
      </p:pic>
      <p:pic>
        <p:nvPicPr>
          <p:cNvPr id="78858" name="Picture 10" descr="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2286000"/>
            <a:ext cx="2170113" cy="2187575"/>
          </a:xfrm>
          <a:noFill/>
          <a:ln/>
        </p:spPr>
      </p:pic>
      <p:pic>
        <p:nvPicPr>
          <p:cNvPr id="78861" name="Picture 13" descr="ak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76600" y="2667000"/>
            <a:ext cx="2286001" cy="3505200"/>
          </a:xfrm>
          <a:noFill/>
          <a:ln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09800"/>
            <a:ext cx="8229600" cy="9144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Fats, Oils, and Sweets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Use sparingly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71800"/>
          </a:xfrm>
        </p:spPr>
        <p:txBody>
          <a:bodyPr/>
          <a:lstStyle/>
          <a:p>
            <a:r>
              <a:rPr lang="en-US" sz="2200" b="1" dirty="0"/>
              <a:t>Pyramid shows SMALL TIP fats, oils, and sweets. </a:t>
            </a:r>
          </a:p>
          <a:p>
            <a:r>
              <a:rPr lang="en-US" sz="2200" b="1" dirty="0"/>
              <a:t>Salad dressings and oils, cream, butter, margarine, sugars, soft drinks, candies, and sweet desserts. </a:t>
            </a:r>
          </a:p>
          <a:p>
            <a:r>
              <a:rPr lang="en-US" sz="2200" b="1" dirty="0"/>
              <a:t>Provide calories and little else nutritionally. </a:t>
            </a:r>
          </a:p>
          <a:p>
            <a:r>
              <a:rPr lang="en-US" sz="2200" b="1" dirty="0"/>
              <a:t>Most people should use them sparingly. </a:t>
            </a:r>
          </a:p>
          <a:p>
            <a:r>
              <a:rPr lang="en-US" sz="2200" b="1" dirty="0"/>
              <a:t>Fats and sweets can also be found throughout the rest of the pyramid, as added parts of the other food groups.</a:t>
            </a:r>
          </a:p>
          <a:p>
            <a:pPr lvl="2">
              <a:buFont typeface="Wingdings" pitchFamily="2" charset="2"/>
              <a:buNone/>
            </a:pPr>
            <a:r>
              <a:rPr lang="en-US" sz="2000" b="1" dirty="0">
                <a:solidFill>
                  <a:schemeClr val="accent1"/>
                </a:solidFill>
              </a:rPr>
              <a:t>		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657600"/>
            <a:ext cx="10302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0480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2" name="funny blues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1066800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7625" y="1"/>
            <a:ext cx="9191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2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582"/>
                </p:tgtEl>
              </p:cMediaNode>
            </p:audio>
          </p:childTnLst>
        </p:cTn>
      </p:par>
    </p:tnLst>
    <p:bldLst>
      <p:bldP spid="152578" grpId="0"/>
      <p:bldP spid="15257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pic>
        <p:nvPicPr>
          <p:cNvPr id="13314" name="Picture 2" descr="v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105400" cy="388759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How do we plan a balanced diet?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41148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/>
              <a:t>Dietary Guidelines For Indians</a:t>
            </a:r>
          </a:p>
        </p:txBody>
      </p:sp>
      <p:pic>
        <p:nvPicPr>
          <p:cNvPr id="125956" name="Picture 4" descr="Vasantha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3200400" cy="330226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Fat Soluble Vitamins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8991600" cy="1752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Vitamin A </a:t>
            </a:r>
            <a:r>
              <a:rPr lang="en-US" sz="3600" b="1" dirty="0"/>
              <a:t>essential for good vision.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Vitamin D in milk helps your bones.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Vitamin E </a:t>
            </a:r>
            <a:r>
              <a:rPr lang="en-US" sz="3600" b="1" dirty="0"/>
              <a:t>provides anti aging property.</a:t>
            </a:r>
            <a:endParaRPr lang="en-US" b="1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Vitamin K is the secret of blood clotting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Water Soluble Vitamins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43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 dirty="0"/>
              <a:t>Vitamin B essential for glowing skin etc…..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 dirty="0"/>
              <a:t>Vitamin C in oranges helps your body heal if you get a cut .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99FF33"/>
                </a:solidFill>
              </a:rPr>
              <a:t>				</a:t>
            </a:r>
            <a:r>
              <a:rPr lang="en-US" sz="1800" dirty="0"/>
              <a:t>	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7244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09800"/>
            <a:ext cx="6705600" cy="12192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An Extra inch on your Waist line is a year less on your Life line</a:t>
            </a:r>
          </a:p>
        </p:txBody>
      </p:sp>
      <p:pic>
        <p:nvPicPr>
          <p:cNvPr id="130051" name="Picture 3" descr="Vasantha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1" y="3515620"/>
            <a:ext cx="2971800" cy="3020868"/>
          </a:xfrm>
          <a:noFill/>
          <a:ln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209800"/>
            <a:ext cx="7620000" cy="3916363"/>
          </a:xfrm>
          <a:noFill/>
          <a:ln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590800"/>
            <a:ext cx="45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7477125" cy="9604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Obesity </a:t>
            </a:r>
            <a:r>
              <a:rPr lang="en-US" dirty="0">
                <a:solidFill>
                  <a:schemeClr val="tx1"/>
                </a:solidFill>
              </a:rPr>
              <a:t>increases risk of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1" y="2743200"/>
            <a:ext cx="6991350" cy="3171825"/>
          </a:xfrm>
        </p:spPr>
        <p:txBody>
          <a:bodyPr/>
          <a:lstStyle/>
          <a:p>
            <a:r>
              <a:rPr lang="en-US" sz="2800" dirty="0" smtClean="0"/>
              <a:t>High </a:t>
            </a:r>
            <a:r>
              <a:rPr lang="en-US" sz="2800" dirty="0"/>
              <a:t>blood pressure</a:t>
            </a:r>
          </a:p>
          <a:p>
            <a:r>
              <a:rPr lang="en-US" sz="2800" dirty="0"/>
              <a:t>High blood cholesterol</a:t>
            </a:r>
          </a:p>
          <a:p>
            <a:r>
              <a:rPr lang="en-US" sz="2800" dirty="0"/>
              <a:t>Heart Disease</a:t>
            </a:r>
          </a:p>
          <a:p>
            <a:r>
              <a:rPr lang="en-US" sz="2800" dirty="0"/>
              <a:t>Diabetes Mellitus</a:t>
            </a:r>
          </a:p>
          <a:p>
            <a:r>
              <a:rPr lang="en-US" sz="2800" dirty="0"/>
              <a:t>Gall stones</a:t>
            </a:r>
          </a:p>
          <a:p>
            <a:r>
              <a:rPr lang="en-US" sz="2800" dirty="0"/>
              <a:t>Certain types of Cancer</a:t>
            </a:r>
          </a:p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"/>
            <a:ext cx="9191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6800"/>
            <a:ext cx="8458200" cy="1219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b="1" i="1">
                <a:solidFill>
                  <a:srgbClr val="008000"/>
                </a:solidFill>
              </a:rPr>
              <a:t/>
            </a:r>
            <a:br>
              <a:rPr lang="en-US" sz="2000" b="1" i="1">
                <a:solidFill>
                  <a:srgbClr val="008000"/>
                </a:solidFill>
              </a:rPr>
            </a:br>
            <a:r>
              <a:rPr lang="en-US" sz="2000" b="1" i="1">
                <a:solidFill>
                  <a:srgbClr val="008000"/>
                </a:solidFill>
              </a:rPr>
              <a:t/>
            </a:r>
            <a:br>
              <a:rPr lang="en-US" sz="2000" b="1" i="1">
                <a:solidFill>
                  <a:srgbClr val="008000"/>
                </a:solidFill>
              </a:rPr>
            </a:br>
            <a:r>
              <a:rPr lang="en-US" sz="2000" b="1" i="1">
                <a:solidFill>
                  <a:schemeClr val="tx1"/>
                </a:solidFill>
              </a:rPr>
              <a:t>To</a:t>
            </a:r>
            <a:r>
              <a:rPr lang="en-US" sz="2000" b="1" i="1">
                <a:solidFill>
                  <a:srgbClr val="FF0000"/>
                </a:solidFill>
              </a:rPr>
              <a:t> awaken</a:t>
            </a:r>
            <a:r>
              <a:rPr lang="en-US" sz="2000" b="1" i="1">
                <a:solidFill>
                  <a:srgbClr val="008000"/>
                </a:solidFill>
              </a:rPr>
              <a:t> </a:t>
            </a:r>
            <a:r>
              <a:rPr lang="en-US" sz="2000" b="1" i="1">
                <a:solidFill>
                  <a:schemeClr val="tx1"/>
                </a:solidFill>
              </a:rPr>
              <a:t>the nation it is the</a:t>
            </a:r>
            <a:r>
              <a:rPr lang="en-US" sz="2000" b="1" i="1">
                <a:solidFill>
                  <a:srgbClr val="008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woman </a:t>
            </a:r>
            <a:r>
              <a:rPr lang="en-US" sz="2000" b="1" i="1">
                <a:solidFill>
                  <a:schemeClr val="tx1"/>
                </a:solidFill>
              </a:rPr>
              <a:t>who must be  awakened</a:t>
            </a:r>
            <a:r>
              <a:rPr lang="en-US" sz="2000" b="1" i="1">
                <a:solidFill>
                  <a:srgbClr val="008000"/>
                </a:solidFill>
              </a:rPr>
              <a:t/>
            </a:r>
            <a:br>
              <a:rPr lang="en-US" sz="2000" b="1" i="1">
                <a:solidFill>
                  <a:srgbClr val="008000"/>
                </a:solidFill>
              </a:rPr>
            </a:br>
            <a:r>
              <a:rPr lang="en-US" sz="2000" b="1" i="1">
                <a:solidFill>
                  <a:schemeClr val="tx1"/>
                </a:solidFill>
              </a:rPr>
              <a:t>Once she is on the move, the</a:t>
            </a:r>
            <a:r>
              <a:rPr lang="en-US" sz="2000" b="1" i="1">
                <a:solidFill>
                  <a:srgbClr val="008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family moves, </a:t>
            </a:r>
            <a:r>
              <a:rPr lang="en-US" sz="2000" b="1" i="1">
                <a:solidFill>
                  <a:schemeClr val="tx1"/>
                </a:solidFill>
              </a:rPr>
              <a:t>the</a:t>
            </a:r>
            <a:r>
              <a:rPr lang="en-US" sz="2000" b="1" i="1">
                <a:solidFill>
                  <a:srgbClr val="FF0000"/>
                </a:solidFill>
              </a:rPr>
              <a:t> society moves </a:t>
            </a:r>
            <a:r>
              <a:rPr lang="en-US" sz="2000" b="1" i="1">
                <a:solidFill>
                  <a:schemeClr val="tx1"/>
                </a:solidFill>
              </a:rPr>
              <a:t>and the</a:t>
            </a:r>
            <a:r>
              <a:rPr lang="en-US" sz="2000" b="1" i="1">
                <a:solidFill>
                  <a:srgbClr val="008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nation move”</a:t>
            </a:r>
            <a:br>
              <a:rPr lang="en-US" sz="2000" b="1" i="1">
                <a:solidFill>
                  <a:srgbClr val="FF0000"/>
                </a:solidFill>
              </a:rPr>
            </a:br>
            <a:endParaRPr lang="en-US" sz="2000" b="1" i="1">
              <a:solidFill>
                <a:srgbClr val="FF0000"/>
              </a:solidFill>
            </a:endParaRPr>
          </a:p>
        </p:txBody>
      </p:sp>
      <p:pic>
        <p:nvPicPr>
          <p:cNvPr id="124931" name="Picture 3" descr="ccc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286000"/>
            <a:ext cx="3048000" cy="2765914"/>
          </a:xfrm>
          <a:noFill/>
          <a:ln/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457200" y="2971800"/>
            <a:ext cx="487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UTMOST NEED FOR NUTRITION EDUCATION 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ANITHA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Food Pyramid and exercise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3810000"/>
            <a:ext cx="1905000" cy="2057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/>
              <a:t>Diet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/>
              <a:t>&amp;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/>
              <a:t>Exercise</a:t>
            </a:r>
          </a:p>
        </p:txBody>
      </p:sp>
      <p:pic>
        <p:nvPicPr>
          <p:cNvPr id="27652" name="Picture 4" descr="fo-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45760"/>
            <a:ext cx="4724400" cy="367562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371600"/>
          </a:xfrm>
        </p:spPr>
        <p:txBody>
          <a:bodyPr/>
          <a:lstStyle/>
          <a:p>
            <a:r>
              <a:rPr lang="en-US" dirty="0"/>
              <a:t>Dietary Guidelines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971800"/>
            <a:ext cx="7162800" cy="2386013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590800"/>
            <a:ext cx="5562600" cy="609600"/>
          </a:xfrm>
        </p:spPr>
        <p:txBody>
          <a:bodyPr/>
          <a:lstStyle/>
          <a:p>
            <a:r>
              <a:rPr lang="en-US" sz="3300" dirty="0"/>
              <a:t>Diet Planning Principles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301480"/>
            <a:ext cx="3048000" cy="3289437"/>
          </a:xfrm>
        </p:spPr>
      </p:pic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505200"/>
            <a:ext cx="36576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Diet-planning principles: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669925" lvl="1" indent="-325438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b="1" dirty="0"/>
              <a:t>A</a:t>
            </a:r>
            <a:r>
              <a:rPr lang="en-US" sz="2400" dirty="0"/>
              <a:t>dequacy.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b="1" dirty="0"/>
              <a:t>B</a:t>
            </a:r>
            <a:r>
              <a:rPr lang="en-US" sz="2400" dirty="0"/>
              <a:t>alance.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k</a:t>
            </a:r>
            <a:r>
              <a:rPr lang="en-US" sz="2400" b="1" dirty="0" err="1"/>
              <a:t>C</a:t>
            </a:r>
            <a:r>
              <a:rPr lang="en-US" sz="2400" dirty="0" err="1"/>
              <a:t>alorie</a:t>
            </a:r>
            <a:r>
              <a:rPr lang="en-US" sz="2400" dirty="0"/>
              <a:t> control.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b="1" dirty="0"/>
              <a:t>D</a:t>
            </a:r>
            <a:r>
              <a:rPr lang="en-US" sz="2400" dirty="0"/>
              <a:t>ensity (nutrient)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b="1" dirty="0"/>
              <a:t>M</a:t>
            </a:r>
            <a:r>
              <a:rPr lang="en-US" sz="2400" dirty="0"/>
              <a:t>oderation.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b="1" dirty="0"/>
              <a:t>V</a:t>
            </a:r>
            <a:r>
              <a:rPr lang="en-US" sz="2400" dirty="0"/>
              <a:t>ariety.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pic>
        <p:nvPicPr>
          <p:cNvPr id="104450" name="Picture 2" descr="flower_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7772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>
                <a:solidFill>
                  <a:srgbClr val="660066"/>
                </a:solidFill>
                <a:latin typeface="Monotype Corsiva" pitchFamily="66" charset="0"/>
              </a:rPr>
              <a:t>THANK YOU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870700" cy="1143000"/>
          </a:xfrm>
        </p:spPr>
        <p:txBody>
          <a:bodyPr/>
          <a:lstStyle/>
          <a:p>
            <a:endParaRPr lang="en-US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352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Monotype Corsiva" pitchFamily="66" charset="0"/>
              </a:rPr>
              <a:t>Prepared by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 i="1" dirty="0" err="1" smtClean="0">
                <a:solidFill>
                  <a:schemeClr val="accent2"/>
                </a:solidFill>
                <a:latin typeface="Monotype Corsiva" pitchFamily="66" charset="0"/>
              </a:rPr>
              <a:t>Ms.C.Anitha</a:t>
            </a:r>
            <a:r>
              <a:rPr lang="en-US" b="1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Monotype Corsiva" pitchFamily="66" charset="0"/>
              </a:rPr>
              <a:t>M.Sc.,M.Phil</a:t>
            </a:r>
            <a:r>
              <a:rPr lang="en-US" b="1" i="1" dirty="0">
                <a:solidFill>
                  <a:schemeClr val="accent2"/>
                </a:solidFill>
                <a:latin typeface="Monotype Corsiva" pitchFamily="66" charset="0"/>
              </a:rPr>
              <a:t>.,(Ph.D.,),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 smtClean="0">
                <a:solidFill>
                  <a:schemeClr val="accent2"/>
                </a:solidFill>
                <a:latin typeface="Monotype Corsiva" pitchFamily="66" charset="0"/>
              </a:rPr>
              <a:t>Assistant Professor,</a:t>
            </a:r>
            <a:endParaRPr lang="en-US" sz="2800" i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chemeClr val="accent2"/>
                </a:solidFill>
                <a:latin typeface="Monotype Corsiva" pitchFamily="66" charset="0"/>
              </a:rPr>
              <a:t>Department of Home Science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 err="1">
                <a:solidFill>
                  <a:schemeClr val="accent2"/>
                </a:solidFill>
                <a:latin typeface="Monotype Corsiva" pitchFamily="66" charset="0"/>
              </a:rPr>
              <a:t>Seethalakshmi</a:t>
            </a:r>
            <a:r>
              <a:rPr lang="en-US" sz="2800" i="1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  <a:latin typeface="Monotype Corsiva" pitchFamily="66" charset="0"/>
              </a:rPr>
              <a:t>Ramaswami</a:t>
            </a:r>
            <a:r>
              <a:rPr lang="en-US" sz="2800" i="1" dirty="0">
                <a:solidFill>
                  <a:schemeClr val="accent2"/>
                </a:solidFill>
                <a:latin typeface="Monotype Corsiva" pitchFamily="66" charset="0"/>
              </a:rPr>
              <a:t> College (Autonomous),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 err="1">
                <a:solidFill>
                  <a:schemeClr val="accent2"/>
                </a:solidFill>
                <a:latin typeface="Monotype Corsiva" pitchFamily="66" charset="0"/>
              </a:rPr>
              <a:t>Tiruchirappalli</a:t>
            </a:r>
            <a:r>
              <a:rPr lang="en-US" sz="2800" i="1" dirty="0">
                <a:solidFill>
                  <a:schemeClr val="accent2"/>
                </a:solidFill>
                <a:latin typeface="Monotype Corsiva" pitchFamily="66" charset="0"/>
              </a:rPr>
              <a:t> 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 err="1">
                <a:solidFill>
                  <a:schemeClr val="accent2"/>
                </a:solidFill>
                <a:latin typeface="Monotype Corsiva" pitchFamily="66" charset="0"/>
              </a:rPr>
              <a:t>Tamilnadu</a:t>
            </a:r>
            <a:r>
              <a:rPr lang="en-US" sz="2800" i="1" dirty="0">
                <a:solidFill>
                  <a:schemeClr val="accent2"/>
                </a:solidFill>
                <a:latin typeface="Monotype Corsiva" pitchFamily="66" charset="0"/>
              </a:rPr>
              <a:t>, INDIA– 620 002.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chemeClr val="accent2"/>
                </a:solidFill>
                <a:latin typeface="Monotype Corsiva" pitchFamily="66" charset="0"/>
              </a:rPr>
              <a:t>Mobile : 9842119011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i="1" dirty="0">
              <a:solidFill>
                <a:schemeClr val="accent2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399"/>
            <a:ext cx="8458200" cy="1447801"/>
          </a:xfrm>
        </p:spPr>
        <p:txBody>
          <a:bodyPr/>
          <a:lstStyle/>
          <a:p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sz="4000" b="1" dirty="0"/>
              <a:t>FOOD &amp; NUTRITION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r>
              <a:rPr lang="en-US" dirty="0" smtClean="0"/>
              <a:t>Food  </a:t>
            </a:r>
            <a:r>
              <a:rPr lang="en-US" dirty="0"/>
              <a:t>–  Fuel to our </a:t>
            </a:r>
            <a:r>
              <a:rPr lang="en-US" dirty="0" smtClean="0"/>
              <a:t>human </a:t>
            </a:r>
            <a:r>
              <a:rPr lang="en-US" dirty="0"/>
              <a:t>machine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Nutrition – A Basic Human Need</a:t>
            </a:r>
            <a:br>
              <a:rPr lang="en-US" dirty="0"/>
            </a:br>
            <a:r>
              <a:rPr lang="en-US" dirty="0"/>
              <a:t>               - A prerequisite for a  Healthy Life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001000" cy="1216025"/>
          </a:xfrm>
        </p:spPr>
        <p:txBody>
          <a:bodyPr/>
          <a:lstStyle/>
          <a:p>
            <a:r>
              <a:rPr lang="en-US" sz="4600" b="1" dirty="0"/>
              <a:t>Nutrition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3352800"/>
            <a:ext cx="7926388" cy="2362200"/>
          </a:xfrm>
        </p:spPr>
        <p:txBody>
          <a:bodyPr/>
          <a:lstStyle/>
          <a:p>
            <a:pPr algn="just">
              <a:buClr>
                <a:schemeClr val="tx1"/>
              </a:buClr>
            </a:pPr>
            <a:r>
              <a:rPr lang="en-US" dirty="0"/>
              <a:t>The science of foods and the nutrients and other substances they contain, and of their ingestion, digestion, absorption, transport, metabolism, interaction, storage, and excretion.</a:t>
            </a:r>
          </a:p>
          <a:p>
            <a:pPr algn="just"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                                 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09800"/>
            <a:ext cx="8001000" cy="868362"/>
          </a:xfrm>
        </p:spPr>
        <p:txBody>
          <a:bodyPr/>
          <a:lstStyle/>
          <a:p>
            <a:r>
              <a:rPr lang="en-US" sz="4600" b="0" dirty="0">
                <a:solidFill>
                  <a:schemeClr val="tx1"/>
                </a:solidFill>
              </a:rPr>
              <a:t>MEANING OF NUTRITION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534400" cy="304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dirty="0">
                <a:latin typeface="Comic Sans MS" pitchFamily="66" charset="0"/>
              </a:rPr>
              <a:t>	</a:t>
            </a:r>
            <a:r>
              <a:rPr lang="en-US" b="1" i="1" dirty="0"/>
              <a:t>Science of food</a:t>
            </a:r>
          </a:p>
          <a:p>
            <a:pPr>
              <a:buFont typeface="Wingdings" pitchFamily="2" charset="2"/>
              <a:buNone/>
            </a:pPr>
            <a:r>
              <a:rPr lang="en-US" b="1" i="1" dirty="0"/>
              <a:t>		Nutrients</a:t>
            </a:r>
          </a:p>
          <a:p>
            <a:pPr>
              <a:buFont typeface="Wingdings" pitchFamily="2" charset="2"/>
              <a:buNone/>
            </a:pPr>
            <a:r>
              <a:rPr lang="en-US" b="1" i="1" dirty="0"/>
              <a:t>		    Chemical constituents</a:t>
            </a:r>
          </a:p>
          <a:p>
            <a:pPr>
              <a:buFont typeface="Wingdings" pitchFamily="2" charset="2"/>
              <a:buNone/>
            </a:pPr>
            <a:r>
              <a:rPr lang="en-US" b="1" i="1" dirty="0"/>
              <a:t>		          Effect on body process &amp; Health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152400" y="3429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533400" y="3962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838200" y="4572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1447800" y="5181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1"/>
      <p:bldP spid="103427" grpId="0" uiExpand="1" build="p"/>
      <p:bldP spid="103428" grpId="0" animBg="1"/>
      <p:bldP spid="103429" grpId="0" animBg="1"/>
      <p:bldP spid="103430" grpId="0" animBg="1"/>
      <p:bldP spid="1034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09800"/>
            <a:ext cx="8229600" cy="762000"/>
          </a:xfrm>
        </p:spPr>
        <p:txBody>
          <a:bodyPr/>
          <a:lstStyle/>
          <a:p>
            <a:r>
              <a:rPr lang="en-US" dirty="0"/>
              <a:t>The Nutrients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95600"/>
            <a:ext cx="3738563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Six classes of nutrients: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Carbohydrates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3200" dirty="0"/>
              <a:t>Fats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Proteins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Vitamins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Minerals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Water </a:t>
            </a:r>
            <a:r>
              <a:rPr lang="en-US" sz="3200" dirty="0"/>
              <a:t>&amp; </a:t>
            </a:r>
            <a:r>
              <a:rPr lang="en-US" sz="3200" dirty="0" err="1"/>
              <a:t>Fibre</a:t>
            </a:r>
            <a:endParaRPr lang="en-US" sz="2000" dirty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3352800"/>
            <a:ext cx="4038600" cy="3230563"/>
          </a:xfrm>
        </p:spPr>
        <p:txBody>
          <a:bodyPr/>
          <a:lstStyle/>
          <a:p>
            <a:r>
              <a:rPr lang="en-US" b="1" dirty="0" err="1"/>
              <a:t>kcalories</a:t>
            </a:r>
            <a:r>
              <a:rPr lang="en-US" b="1" dirty="0"/>
              <a:t>: </a:t>
            </a:r>
            <a:r>
              <a:rPr lang="en-US" dirty="0"/>
              <a:t>units by which energy is measured. </a:t>
            </a:r>
          </a:p>
          <a:p>
            <a:r>
              <a:rPr lang="en-US" dirty="0" smtClean="0"/>
              <a:t>One </a:t>
            </a:r>
            <a:r>
              <a:rPr lang="en-US" dirty="0" err="1"/>
              <a:t>kcalorie</a:t>
            </a:r>
            <a:r>
              <a:rPr lang="en-US" dirty="0"/>
              <a:t> (kcal) is the amount of heat necessary to raise the temperature of 1 kilogram (kg) of water 1°C.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  <p:bldP spid="10138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8686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A50021"/>
                </a:solidFill>
                <a:latin typeface="Tahoma" pitchFamily="34" charset="0"/>
              </a:rPr>
              <a:t>WHAT DOES FOOD PROVIDE ?</a:t>
            </a:r>
          </a:p>
        </p:txBody>
      </p:sp>
      <p:pic>
        <p:nvPicPr>
          <p:cNvPr id="140291" name="Picture 3" descr="b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6477000" cy="2438400"/>
          </a:xfrm>
          <a:prstGeom prst="rect">
            <a:avLst/>
          </a:prstGeom>
          <a:noFill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447800" y="55626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Balanced diet  - achieved through blend of basic food groups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ANITHA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7477125" cy="685800"/>
          </a:xfrm>
        </p:spPr>
        <p:txBody>
          <a:bodyPr/>
          <a:lstStyle/>
          <a:p>
            <a:r>
              <a:rPr lang="en-US" sz="2800" b="1" dirty="0"/>
              <a:t>CLASSIFICATION (OR) TYPES OF FOOD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82296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Three main groups according to their functions.</a:t>
            </a:r>
          </a:p>
          <a:p>
            <a:r>
              <a:rPr lang="en-US" sz="2800" b="1" dirty="0" smtClean="0"/>
              <a:t>Energy </a:t>
            </a:r>
            <a:r>
              <a:rPr lang="en-US" sz="2800" b="1" dirty="0"/>
              <a:t>Giving Foods: -</a:t>
            </a:r>
          </a:p>
          <a:p>
            <a:pPr>
              <a:buFontTx/>
              <a:buNone/>
            </a:pPr>
            <a:r>
              <a:rPr lang="en-US" sz="2800" dirty="0"/>
              <a:t>		E.g.: - Cereals, sugar, pulses and fats</a:t>
            </a:r>
          </a:p>
          <a:p>
            <a:r>
              <a:rPr lang="en-US" sz="2800" b="1" dirty="0"/>
              <a:t>Body building and repairing Foods: -</a:t>
            </a:r>
          </a:p>
          <a:p>
            <a:pPr>
              <a:buFontTx/>
              <a:buNone/>
            </a:pPr>
            <a:r>
              <a:rPr lang="en-US" sz="2800" dirty="0"/>
              <a:t>		E.g.: - Pulses, nuts, eggs, meat and fish.</a:t>
            </a:r>
          </a:p>
          <a:p>
            <a:r>
              <a:rPr lang="en-US" sz="2800" b="1" dirty="0"/>
              <a:t>Protective and regulatory Foods: -</a:t>
            </a:r>
          </a:p>
          <a:p>
            <a:pPr>
              <a:buFontTx/>
              <a:buNone/>
            </a:pPr>
            <a:r>
              <a:rPr lang="en-US" sz="2800" dirty="0"/>
              <a:t>		E.g.: - Vegetables, Fruits, water, </a:t>
            </a:r>
            <a:r>
              <a:rPr lang="en-US" sz="2800" dirty="0" err="1"/>
              <a:t>fibre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theme/theme1.xml><?xml version="1.0" encoding="utf-8"?>
<a:theme xmlns:a="http://schemas.openxmlformats.org/drawingml/2006/main" name="Health &amp; Nutrition - Basic Nutrition -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&amp; Nutrition - Basic Nutrition - </Template>
  <TotalTime>52</TotalTime>
  <Words>755</Words>
  <Application>Microsoft Office PowerPoint</Application>
  <PresentationFormat>On-screen Show (4:3)</PresentationFormat>
  <Paragraphs>209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Health &amp; Nutrition - Basic Nutrition - </vt:lpstr>
      <vt:lpstr>Profile</vt:lpstr>
      <vt:lpstr>Stream</vt:lpstr>
      <vt:lpstr>Crayons</vt:lpstr>
      <vt:lpstr>Kimono</vt:lpstr>
      <vt:lpstr>Proposal</vt:lpstr>
      <vt:lpstr>Watermark</vt:lpstr>
      <vt:lpstr>Edge</vt:lpstr>
      <vt:lpstr>Digital Dots</vt:lpstr>
      <vt:lpstr>Mountain Top</vt:lpstr>
      <vt:lpstr>Balance</vt:lpstr>
      <vt:lpstr>Fireworks</vt:lpstr>
      <vt:lpstr>Pixel</vt:lpstr>
      <vt:lpstr>Ocean</vt:lpstr>
      <vt:lpstr>Network</vt:lpstr>
      <vt:lpstr>Capsules</vt:lpstr>
      <vt:lpstr>Basic Nutrition</vt:lpstr>
      <vt:lpstr>HEALTH</vt:lpstr>
      <vt:lpstr>Slide 3</vt:lpstr>
      <vt:lpstr> </vt:lpstr>
      <vt:lpstr>Nutrition</vt:lpstr>
      <vt:lpstr>MEANING OF NUTRITION</vt:lpstr>
      <vt:lpstr>The Nutrients</vt:lpstr>
      <vt:lpstr>WHAT DOES FOOD PROVIDE ?</vt:lpstr>
      <vt:lpstr>CLASSIFICATION (OR) TYPES OF FOOD</vt:lpstr>
      <vt:lpstr>BASIC FIVE FOOD GROUP</vt:lpstr>
      <vt:lpstr>BASIC FIVE FOOD GROUP</vt:lpstr>
      <vt:lpstr>Slide 12</vt:lpstr>
      <vt:lpstr>Slide 13</vt:lpstr>
      <vt:lpstr>Cereal - Bread and Rice 6-11 servings a day </vt:lpstr>
      <vt:lpstr>Fruits &amp;  Vegetables</vt:lpstr>
      <vt:lpstr>Fruits 2-4 servings a day</vt:lpstr>
      <vt:lpstr>Vegetables 3-5 servings</vt:lpstr>
      <vt:lpstr>a. Milk &amp; Milk Products </vt:lpstr>
      <vt:lpstr>Milk, Yogurt, and Cheese 2-4 servings a day</vt:lpstr>
      <vt:lpstr>b. Meat  &amp; Poultry</vt:lpstr>
      <vt:lpstr>Pulses  &amp;  Legumes</vt:lpstr>
      <vt:lpstr>Meat, Poultry, Fish, Dry Beans, Eggs, and Nuts 2-3 servings a day</vt:lpstr>
      <vt:lpstr>Fats  &amp;  Sugars</vt:lpstr>
      <vt:lpstr>Fats, Oils, and Sweets Use sparingly</vt:lpstr>
      <vt:lpstr>Slide 25</vt:lpstr>
      <vt:lpstr>How do we plan a balanced diet?</vt:lpstr>
      <vt:lpstr>Fat Soluble Vitamins</vt:lpstr>
      <vt:lpstr>Water Soluble Vitamins</vt:lpstr>
      <vt:lpstr>An Extra inch on your Waist line is a year less on your Life line</vt:lpstr>
      <vt:lpstr>Obesity increases risk of </vt:lpstr>
      <vt:lpstr>  To awaken the nation it is the woman who must be  awakened Once she is on the move, the family moves, the society moves and the nation move” </vt:lpstr>
      <vt:lpstr>Food Pyramid and exercise</vt:lpstr>
      <vt:lpstr>Dietary Guidelines</vt:lpstr>
      <vt:lpstr>Diet Planning Principles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Nutrition</dc:title>
  <dc:creator>HOME SCIENCE</dc:creator>
  <cp:lastModifiedBy>HOME SCIENCE</cp:lastModifiedBy>
  <cp:revision>15</cp:revision>
  <dcterms:created xsi:type="dcterms:W3CDTF">2018-10-03T04:01:30Z</dcterms:created>
  <dcterms:modified xsi:type="dcterms:W3CDTF">2018-10-03T04:54:23Z</dcterms:modified>
</cp:coreProperties>
</file>